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3"/>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418" r:id="rId53"/>
    <p:sldId id="312" r:id="rId54"/>
    <p:sldId id="343" r:id="rId55"/>
    <p:sldId id="365" r:id="rId56"/>
    <p:sldId id="344" r:id="rId57"/>
    <p:sldId id="342" r:id="rId58"/>
    <p:sldId id="281" r:id="rId59"/>
    <p:sldId id="280" r:id="rId60"/>
    <p:sldId id="276" r:id="rId61"/>
    <p:sldId id="412" r:id="rId62"/>
    <p:sldId id="266" r:id="rId63"/>
    <p:sldId id="267" r:id="rId64"/>
    <p:sldId id="404" r:id="rId65"/>
    <p:sldId id="279" r:id="rId66"/>
    <p:sldId id="352" r:id="rId67"/>
    <p:sldId id="287" r:id="rId68"/>
    <p:sldId id="394" r:id="rId69"/>
    <p:sldId id="395" r:id="rId70"/>
    <p:sldId id="396" r:id="rId71"/>
    <p:sldId id="379" r:id="rId72"/>
    <p:sldId id="406" r:id="rId73"/>
    <p:sldId id="380" r:id="rId74"/>
    <p:sldId id="413" r:id="rId75"/>
    <p:sldId id="414" r:id="rId76"/>
    <p:sldId id="419" r:id="rId77"/>
    <p:sldId id="420" r:id="rId78"/>
    <p:sldId id="417" r:id="rId79"/>
    <p:sldId id="411" r:id="rId80"/>
    <p:sldId id="376" r:id="rId81"/>
    <p:sldId id="405" r:id="rId82"/>
    <p:sldId id="377" r:id="rId83"/>
    <p:sldId id="372" r:id="rId84"/>
    <p:sldId id="351" r:id="rId85"/>
    <p:sldId id="389" r:id="rId86"/>
    <p:sldId id="366" r:id="rId87"/>
    <p:sldId id="402" r:id="rId88"/>
    <p:sldId id="391" r:id="rId89"/>
    <p:sldId id="308" r:id="rId90"/>
    <p:sldId id="293" r:id="rId91"/>
    <p:sldId id="30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06-Nov-20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06-Nov-20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06-Nov-20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06-Nov-20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06-Nov-20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06-Nov-20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06-Nov-20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06-Nov-20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06-Nov-20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06-Nov-20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06-Nov-20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06-Nov-20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06-Nov-20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7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3.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49</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a:t>
            </a:r>
            <a:r>
              <a:rPr lang="en-US" dirty="0" smtClean="0">
                <a:latin typeface="Times New Roman" pitchFamily="18" charset="0"/>
                <a:cs typeface="Times New Roman" pitchFamily="18" charset="0"/>
              </a:rPr>
              <a:t>Nonlinearity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lvl="0"/>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and Kerr Non-linearity model (1875) explains how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can change as a function of the field </a:t>
                </a:r>
                <a:r>
                  <a:rPr lang="en-US" dirty="0" smtClean="0">
                    <a:latin typeface="Times New Roman" panose="02020603050405020304" pitchFamily="18" charset="0"/>
                    <a:cs typeface="Times New Roman" panose="02020603050405020304" pitchFamily="18" charset="0"/>
                  </a:rPr>
                  <a:t>intensity. </a:t>
                </a:r>
                <a:endParaRPr lang="en-US" dirty="0">
                  <a:latin typeface="Times New Roman" panose="02020603050405020304" pitchFamily="18" charset="0"/>
                  <a:cs typeface="Times New Roman" panose="02020603050405020304" pitchFamily="18" charset="0"/>
                </a:endParaRPr>
              </a:p>
              <a:p>
                <a:pPr marL="0" indent="0">
                  <a:buNone/>
                </a:pPr>
                <a:endParaRPr lang="en-US" b="1"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anose="02020603050405020304" pitchFamily="18" charset="0"/>
                    <a:cs typeface="Times New Roman" panose="02020603050405020304" pitchFamily="18" charset="0"/>
                  </a:rPr>
                  <a:t>sum is 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effect constant;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anose="02020603050405020304" pitchFamily="18" charset="0"/>
                    <a:cs typeface="Times New Roman" panose="02020603050405020304" pitchFamily="18" charset="0"/>
                  </a:rPr>
                  <a:t> sum is the Kerr effect constant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Ferromagnetic materials are non-linear as their permeability varies with the strength of applied field intensity. At high magnetic field intensity, the material saturates, limiting further increase of Magnetic Flux. Hence, the susceptibility decreases rapidly.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58</a:t>
            </a:fld>
            <a:endParaRPr lang="en-US"/>
          </a:p>
        </p:txBody>
      </p:sp>
    </p:spTree>
    <p:extLst>
      <p:ext uri="{BB962C8B-B14F-4D97-AF65-F5344CB8AC3E}">
        <p14:creationId xmlns:p14="http://schemas.microsoft.com/office/powerpoint/2010/main" val="323808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a:t>
                </a:r>
                <a:r>
                  <a:rPr lang="en-US" smtClean="0">
                    <a:latin typeface="Times New Roman" panose="02020603050405020304" pitchFamily="18" charset="0"/>
                    <a:cs typeface="Times New Roman" panose="02020603050405020304" pitchFamily="18" charset="0"/>
                  </a:rPr>
                  <a:t>for Gyromagnetic </a:t>
                </a:r>
                <a:r>
                  <a:rPr lang="en-US" dirty="0" smtClean="0">
                    <a:latin typeface="Times New Roman" panose="02020603050405020304" pitchFamily="18" charset="0"/>
                    <a:cs typeface="Times New Roman" panose="02020603050405020304" pitchFamily="18" charset="0"/>
                  </a:rPr>
                  <a:t>materials placed in a static magnetic </a:t>
                </a:r>
                <a:r>
                  <a:rPr lang="en-US" dirty="0" smtClean="0">
                    <a:latin typeface="Times New Roman" panose="02020603050405020304" pitchFamily="18" charset="0"/>
                    <a:cs typeface="Times New Roman" panose="02020603050405020304" pitchFamily="18" charset="0"/>
                  </a:rPr>
                  <a:t>field has the relation: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61</a:t>
            </a:fld>
            <a:endParaRPr lang="en-US"/>
          </a:p>
        </p:txBody>
      </p:sp>
      <mc:AlternateContent xmlns:mc="http://schemas.openxmlformats.org/markup-compatibility/2006">
        <mc:Choice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65</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Gyromagnetic Susceptibility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dirty="0" smtClean="0">
                    <a:latin typeface="Times New Roman" panose="02020603050405020304" pitchFamily="18" charset="0"/>
                    <a:cs typeface="Times New Roman" panose="02020603050405020304" pitchFamily="18" charset="0"/>
                  </a:rPr>
                  <a:t>versus bias</a:t>
                </a:r>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2"/>
                <a:stretch>
                  <a:fillRect l="-2377" t="-12903" b="-2165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9" name="Content Placeholder 8"/>
          <p:cNvPicPr>
            <a:picLocks noGrp="1" noChangeAspect="1"/>
          </p:cNvPicPr>
          <p:nvPr>
            <p:ph idx="1"/>
          </p:nvPr>
        </p:nvPicPr>
        <p:blipFill>
          <a:blip r:embed="rId3"/>
          <a:stretch>
            <a:fillRect/>
          </a:stretch>
        </p:blipFill>
        <p:spPr>
          <a:xfrm>
            <a:off x="6096000" y="3173537"/>
            <a:ext cx="5076699" cy="318281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p:cNvSpPr/>
              <p:nvPr/>
            </p:nvSpPr>
            <p:spPr>
              <a:xfrm>
                <a:off x="695209" y="1683205"/>
                <a:ext cx="10801582" cy="137832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The susceptibility of the Gyromagnetic </a:t>
                </a: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is expressed as </a:t>
                </a:r>
                <a:r>
                  <a:rPr lang="en-US" sz="2000" b="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a:t>
                </a:r>
                <a:r>
                  <a:rPr lang="en-US" sz="2000" dirty="0"/>
                  <a:t> </a:t>
                </a:r>
                <a14:m>
                  <m:oMath xmlns:m="http://schemas.openxmlformats.org/officeDocument/2006/math">
                    <m:r>
                      <a:rPr lang="en-US" sz="2000" b="1" i="1">
                        <a:latin typeface="Cambria Math" panose="02040503050406030204" pitchFamily="18" charset="0"/>
                      </a:rPr>
                      <m:t>𝝌</m:t>
                    </m:r>
                    <m:r>
                      <a:rPr lang="en-US" sz="2000" b="1" i="1">
                        <a:latin typeface="Cambria Math" panose="02040503050406030204" pitchFamily="18" charset="0"/>
                      </a:rPr>
                      <m:t> </m:t>
                    </m:r>
                  </m:oMath>
                </a14:m>
                <a:r>
                  <a:rPr lang="en-US" sz="2000" b="1" dirty="0" smtClean="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 </a:t>
                </a:r>
              </a:p>
              <a:p>
                <a14:m>
                  <m:oMath xmlns:m="http://schemas.openxmlformats.org/officeDocument/2006/math">
                    <m:r>
                      <a:rPr lang="en-US" sz="2000" b="1" i="1" smtClean="0">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683205"/>
                <a:ext cx="10801582" cy="1378326"/>
              </a:xfrm>
              <a:prstGeom prst="rect">
                <a:avLst/>
              </a:prstGeom>
              <a:blipFill>
                <a:blip r:embed="rId4"/>
                <a:stretch>
                  <a:fillRect l="-564" t="-2655"/>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790701" y="3173536"/>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Hysteresis Loop of </a:t>
            </a:r>
            <a:r>
              <a:rPr lang="en-US" dirty="0" err="1">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Transmission Line</a:t>
            </a:r>
            <a:endParaRPr lang="en-US" dirty="0"/>
          </a:p>
        </p:txBody>
      </p:sp>
      <p:sp>
        <p:nvSpPr>
          <p:cNvPr id="3" name="Content Placeholder 2"/>
          <p:cNvSpPr>
            <a:spLocks noGrp="1"/>
          </p:cNvSpPr>
          <p:nvPr>
            <p:ph idx="1"/>
          </p:nvPr>
        </p:nvSpPr>
        <p:spPr>
          <a:xfrm>
            <a:off x="838200" y="1825625"/>
            <a:ext cx="4530634" cy="4351338"/>
          </a:xfrm>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ferromagnet</a:t>
            </a:r>
            <a:r>
              <a:rPr lang="en-US" dirty="0" smtClean="0">
                <a:latin typeface="Times New Roman" panose="02020603050405020304" pitchFamily="18" charset="0"/>
                <a:cs typeface="Times New Roman" panose="02020603050405020304" pitchFamily="18" charset="0"/>
              </a:rPr>
              <a:t> exhibited non-linearity, </a:t>
            </a:r>
            <a:r>
              <a:rPr lang="en-US" dirty="0" err="1" smtClean="0">
                <a:latin typeface="Times New Roman" panose="02020603050405020304" pitchFamily="18" charset="0"/>
                <a:cs typeface="Times New Roman" panose="02020603050405020304" pitchFamily="18" charset="0"/>
              </a:rPr>
              <a:t>coercivity</a:t>
            </a:r>
            <a:r>
              <a:rPr lang="en-US" dirty="0" smtClean="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retentivity</a:t>
            </a:r>
            <a:r>
              <a:rPr lang="en-US" dirty="0" smtClean="0">
                <a:latin typeface="Times New Roman" panose="02020603050405020304" pitchFamily="18" charset="0"/>
                <a:cs typeface="Times New Roman" panose="02020603050405020304" pitchFamily="18" charset="0"/>
              </a:rPr>
              <a:t> as shown in the </a:t>
            </a:r>
            <a:r>
              <a:rPr lang="en-US" dirty="0" err="1" smtClean="0">
                <a:latin typeface="Times New Roman" panose="02020603050405020304" pitchFamily="18" charset="0"/>
                <a:cs typeface="Times New Roman" panose="02020603050405020304" pitchFamily="18" charset="0"/>
              </a:rPr>
              <a:t>Hystersis</a:t>
            </a:r>
            <a:r>
              <a:rPr lang="en-US" dirty="0" smtClean="0">
                <a:latin typeface="Times New Roman" panose="02020603050405020304" pitchFamily="18" charset="0"/>
                <a:cs typeface="Times New Roman" panose="02020603050405020304" pitchFamily="18" charset="0"/>
              </a:rPr>
              <a:t> loop for a cycle.</a:t>
            </a:r>
          </a:p>
          <a:p>
            <a:r>
              <a:rPr lang="en-US" dirty="0" smtClean="0">
                <a:latin typeface="Times New Roman" panose="02020603050405020304" pitchFamily="18" charset="0"/>
                <a:cs typeface="Times New Roman" panose="02020603050405020304" pitchFamily="18" charset="0"/>
              </a:rPr>
              <a:t>The area enclosed inside the hysteresis loop is dissipated as heat by the ferromagnetic core.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6" name="Picture 5"/>
          <p:cNvPicPr>
            <a:picLocks noChangeAspect="1"/>
          </p:cNvPicPr>
          <p:nvPr/>
        </p:nvPicPr>
        <p:blipFill>
          <a:blip r:embed="rId2"/>
          <a:stretch>
            <a:fillRect/>
          </a:stretch>
        </p:blipFill>
        <p:spPr>
          <a:xfrm>
            <a:off x="5556425" y="1825626"/>
            <a:ext cx="5797376" cy="4351338"/>
          </a:xfrm>
          <a:prstGeom prst="rect">
            <a:avLst/>
          </a:prstGeom>
          <a:ln>
            <a:solidFill>
              <a:schemeClr val="tx1"/>
            </a:solidFill>
          </a:ln>
        </p:spPr>
      </p:pic>
    </p:spTree>
    <p:extLst>
      <p:ext uri="{BB962C8B-B14F-4D97-AF65-F5344CB8AC3E}">
        <p14:creationId xmlns:p14="http://schemas.microsoft.com/office/powerpoint/2010/main" val="2511015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7" name="Picture 6"/>
          <p:cNvPicPr>
            <a:picLocks noChangeAspect="1"/>
          </p:cNvPicPr>
          <p:nvPr/>
        </p:nvPicPr>
        <p:blipFill>
          <a:blip r:embed="rId3"/>
          <a:stretch>
            <a:fillRect/>
          </a:stretch>
        </p:blipFill>
        <p:spPr>
          <a:xfrm>
            <a:off x="6096000" y="2282066"/>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096000" y="2020680"/>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1961383"/>
            <a:ext cx="5555359" cy="3482906"/>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1969101"/>
            <a:ext cx="5555359" cy="3482906"/>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5794</TotalTime>
  <Words>4474</Words>
  <Application>Microsoft Office PowerPoint</Application>
  <PresentationFormat>Widescreen</PresentationFormat>
  <Paragraphs>737</Paragraphs>
  <Slides>88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Nonlinearity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Gyromagnetic Susceptibility χ versus bias</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Hysteresis Loop of MnZn Transmission Line</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1508</cp:revision>
  <dcterms:created xsi:type="dcterms:W3CDTF">2019-10-08T20:14:06Z</dcterms:created>
  <dcterms:modified xsi:type="dcterms:W3CDTF">2020-11-06T17:00:56Z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